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5A33213-918B-406C-87E8-F2AE6D5093C6}">
  <a:tblStyle styleId="{F5A33213-918B-406C-87E8-F2AE6D5093C6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F3FCAB15-3AA5-4659-9FB8-2F6DC2F5EE83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D6E0AE7F-EA4D-4E88-B492-33475F3FEC0E}" styleName="Table_2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46AD1816-A272-4015-A57D-AF4F516936CF}" styleName="Table_3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297880E5-59EA-44DD-B1CE-3D80344CC186}" styleName="Table_4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6EDF7C47-3A26-4802-9B38-B4C8DA5BB998}" styleName="Table_5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632EF5F0-5ACD-444E-B5F7-D7B9CEE2154F}" styleName="Table_6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CB2C1BB9-3F6D-4949-8694-27A481100834}" styleName="Table_7"/>
  <a:tblStyle styleId="{14E6B9DC-2B1A-4978-A705-CE14A8638A45}" styleName="Table_8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2738E9CC-A61B-4745-88D7-67132F0B7CC1}" styleName="Table_9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F40D0C65-5A99-4383-AF57-74D58E86BFE3}" styleName="Table_1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8D22EE37-8BF0-4F8D-8921-FE3204E5E2F5}" styleName="Table_1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5200"/>
            </a:lvl1pPr>
            <a:lvl2pPr rtl="0" algn="ctr">
              <a:spcBef>
                <a:spcPts val="0"/>
              </a:spcBef>
              <a:buSzPct val="100000"/>
              <a:defRPr sz="5200"/>
            </a:lvl2pPr>
            <a:lvl3pPr rtl="0" algn="ctr">
              <a:spcBef>
                <a:spcPts val="0"/>
              </a:spcBef>
              <a:buSzPct val="100000"/>
              <a:defRPr sz="5200"/>
            </a:lvl3pPr>
            <a:lvl4pPr rtl="0" algn="ctr">
              <a:spcBef>
                <a:spcPts val="0"/>
              </a:spcBef>
              <a:buSzPct val="100000"/>
              <a:defRPr sz="5200"/>
            </a:lvl4pPr>
            <a:lvl5pPr rtl="0" algn="ctr">
              <a:spcBef>
                <a:spcPts val="0"/>
              </a:spcBef>
              <a:buSzPct val="100000"/>
              <a:defRPr sz="5200"/>
            </a:lvl5pPr>
            <a:lvl6pPr rtl="0" algn="ctr">
              <a:spcBef>
                <a:spcPts val="0"/>
              </a:spcBef>
              <a:buSzPct val="100000"/>
              <a:defRPr sz="5200"/>
            </a:lvl6pPr>
            <a:lvl7pPr rtl="0" algn="ctr">
              <a:spcBef>
                <a:spcPts val="0"/>
              </a:spcBef>
              <a:buSzPct val="100000"/>
              <a:defRPr sz="5200"/>
            </a:lvl7pPr>
            <a:lvl8pPr rtl="0" algn="ctr">
              <a:spcBef>
                <a:spcPts val="0"/>
              </a:spcBef>
              <a:buSzPct val="100000"/>
              <a:defRPr sz="5200"/>
            </a:lvl8pPr>
            <a:lvl9pPr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3778833"/>
            <a:ext cx="8520599" cy="105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474833"/>
            <a:ext cx="8520599" cy="261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12000"/>
            </a:lvl1pPr>
            <a:lvl2pPr rtl="0" algn="ctr">
              <a:spcBef>
                <a:spcPts val="0"/>
              </a:spcBef>
              <a:buSzPct val="100000"/>
              <a:defRPr sz="12000"/>
            </a:lvl2pPr>
            <a:lvl3pPr rtl="0" algn="ctr">
              <a:spcBef>
                <a:spcPts val="0"/>
              </a:spcBef>
              <a:buSzPct val="100000"/>
              <a:defRPr sz="12000"/>
            </a:lvl3pPr>
            <a:lvl4pPr rtl="0" algn="ctr">
              <a:spcBef>
                <a:spcPts val="0"/>
              </a:spcBef>
              <a:buSzPct val="100000"/>
              <a:defRPr sz="12000"/>
            </a:lvl4pPr>
            <a:lvl5pPr rtl="0" algn="ctr">
              <a:spcBef>
                <a:spcPts val="0"/>
              </a:spcBef>
              <a:buSzPct val="100000"/>
              <a:defRPr sz="12000"/>
            </a:lvl5pPr>
            <a:lvl6pPr rtl="0" algn="ctr">
              <a:spcBef>
                <a:spcPts val="0"/>
              </a:spcBef>
              <a:buSzPct val="100000"/>
              <a:defRPr sz="12000"/>
            </a:lvl6pPr>
            <a:lvl7pPr rtl="0" algn="ctr">
              <a:spcBef>
                <a:spcPts val="0"/>
              </a:spcBef>
              <a:buSzPct val="100000"/>
              <a:defRPr sz="12000"/>
            </a:lvl7pPr>
            <a:lvl8pPr rtl="0" algn="ctr">
              <a:spcBef>
                <a:spcPts val="0"/>
              </a:spcBef>
              <a:buSzPct val="100000"/>
              <a:defRPr sz="12000"/>
            </a:lvl8pPr>
            <a:lvl9pPr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02966"/>
            <a:ext cx="8520599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SzPct val="100000"/>
              <a:defRPr sz="3600"/>
            </a:lvl1pPr>
            <a:lvl2pPr rtl="0" algn="ctr">
              <a:spcBef>
                <a:spcPts val="0"/>
              </a:spcBef>
              <a:buSzPct val="100000"/>
              <a:defRPr sz="3600"/>
            </a:lvl2pPr>
            <a:lvl3pPr rtl="0" algn="ctr">
              <a:spcBef>
                <a:spcPts val="0"/>
              </a:spcBef>
              <a:buSzPct val="100000"/>
              <a:defRPr sz="3600"/>
            </a:lvl3pPr>
            <a:lvl4pPr rtl="0" algn="ctr">
              <a:spcBef>
                <a:spcPts val="0"/>
              </a:spcBef>
              <a:buSzPct val="100000"/>
              <a:defRPr sz="3600"/>
            </a:lvl4pPr>
            <a:lvl5pPr rtl="0" algn="ctr">
              <a:spcBef>
                <a:spcPts val="0"/>
              </a:spcBef>
              <a:buSzPct val="100000"/>
              <a:defRPr sz="3600"/>
            </a:lvl5pPr>
            <a:lvl6pPr rtl="0" algn="ctr">
              <a:spcBef>
                <a:spcPts val="0"/>
              </a:spcBef>
              <a:buSzPct val="100000"/>
              <a:defRPr sz="3600"/>
            </a:lvl6pPr>
            <a:lvl7pPr rtl="0" algn="ctr">
              <a:spcBef>
                <a:spcPts val="0"/>
              </a:spcBef>
              <a:buSzPct val="100000"/>
              <a:defRPr sz="3600"/>
            </a:lvl7pPr>
            <a:lvl8pPr rtl="0" algn="ctr">
              <a:spcBef>
                <a:spcPts val="0"/>
              </a:spcBef>
              <a:buSzPct val="100000"/>
              <a:defRPr sz="3600"/>
            </a:lvl8pPr>
            <a:lvl9pPr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600200"/>
            <a:ext cx="63678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200"/>
            </a:lvl1pPr>
            <a:lvl2pPr rtl="0" algn="ctr">
              <a:spcBef>
                <a:spcPts val="0"/>
              </a:spcBef>
              <a:buSzPct val="100000"/>
              <a:defRPr sz="4200"/>
            </a:lvl2pPr>
            <a:lvl3pPr rtl="0" algn="ctr">
              <a:spcBef>
                <a:spcPts val="0"/>
              </a:spcBef>
              <a:buSzPct val="100000"/>
              <a:defRPr sz="4200"/>
            </a:lvl3pPr>
            <a:lvl4pPr rtl="0" algn="ctr">
              <a:spcBef>
                <a:spcPts val="0"/>
              </a:spcBef>
              <a:buSzPct val="100000"/>
              <a:defRPr sz="4200"/>
            </a:lvl4pPr>
            <a:lvl5pPr rtl="0" algn="ctr">
              <a:spcBef>
                <a:spcPts val="0"/>
              </a:spcBef>
              <a:buSzPct val="100000"/>
              <a:defRPr sz="4200"/>
            </a:lvl5pPr>
            <a:lvl6pPr rtl="0" algn="ctr">
              <a:spcBef>
                <a:spcPts val="0"/>
              </a:spcBef>
              <a:buSzPct val="100000"/>
              <a:defRPr sz="4200"/>
            </a:lvl6pPr>
            <a:lvl7pPr rtl="0" algn="ctr">
              <a:spcBef>
                <a:spcPts val="0"/>
              </a:spcBef>
              <a:buSzPct val="100000"/>
              <a:defRPr sz="4200"/>
            </a:lvl7pPr>
            <a:lvl8pPr rtl="0" algn="ctr">
              <a:spcBef>
                <a:spcPts val="0"/>
              </a:spcBef>
              <a:buSzPct val="100000"/>
              <a:defRPr sz="4200"/>
            </a:lvl8pPr>
            <a:lvl9pPr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3737433"/>
            <a:ext cx="4045199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jpg"/><Relationship Id="rId4" Type="http://schemas.openxmlformats.org/officeDocument/2006/relationships/image" Target="../media/image10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Relationship Id="rId7" Type="http://schemas.openxmlformats.org/officeDocument/2006/relationships/image" Target="../media/image0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embrio.io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o.gl/OiPRtm" TargetMode="External"/><Relationship Id="rId4" Type="http://schemas.openxmlformats.org/officeDocument/2006/relationships/image" Target="../media/image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o.gl/OiPRtm" TargetMode="External"/><Relationship Id="rId4" Type="http://schemas.openxmlformats.org/officeDocument/2006/relationships/image" Target="../media/image08.png"/><Relationship Id="rId5" Type="http://schemas.openxmlformats.org/officeDocument/2006/relationships/image" Target="../media/image0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4" Type="http://schemas.openxmlformats.org/officeDocument/2006/relationships/hyperlink" Target="http://youtube.com/v/fT8xEZzRNpQ" TargetMode="External"/><Relationship Id="rId5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4" Type="http://schemas.openxmlformats.org/officeDocument/2006/relationships/hyperlink" Target="http://youtube.com/v/F1zEqexK48c" TargetMode="External"/><Relationship Id="rId5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arduino.cc/" TargetMode="External"/><Relationship Id="rId4" Type="http://schemas.openxmlformats.org/officeDocument/2006/relationships/hyperlink" Target="http://geektimes.ru/post/257770/" TargetMode="External"/><Relationship Id="rId5" Type="http://schemas.openxmlformats.org/officeDocument/2006/relationships/hyperlink" Target="http://cxem.net/arduino/arduino26.php" TargetMode="External"/><Relationship Id="rId6" Type="http://schemas.openxmlformats.org/officeDocument/2006/relationships/hyperlink" Target="http://robocraft.ru/blog/electronics/587.html" TargetMode="External"/><Relationship Id="rId7" Type="http://schemas.openxmlformats.org/officeDocument/2006/relationships/hyperlink" Target="https://developers.google.com/" TargetMode="External"/><Relationship Id="rId8" Type="http://schemas.openxmlformats.org/officeDocument/2006/relationships/hyperlink" Target="https://github.com/jauseg/ArduinoLigh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jp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311700" y="634174"/>
            <a:ext cx="8520599" cy="2482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Гирлянда для программистов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4238225"/>
            <a:ext cx="20193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3271950" y="4713700"/>
            <a:ext cx="2600099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ru"/>
              <a:t>Сергей Конюхов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>
              <a:spcBef>
                <a:spcPts val="0"/>
              </a:spcBef>
              <a:buNone/>
            </a:pPr>
            <a:r>
              <a:rPr lang="ru"/>
              <a:t>GetDev.net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Распределение памяти Arduino</a:t>
            </a:r>
          </a:p>
        </p:txBody>
      </p:sp>
      <p:graphicFrame>
        <p:nvGraphicFramePr>
          <p:cNvPr id="143" name="Shape 143"/>
          <p:cNvGraphicFramePr/>
          <p:nvPr/>
        </p:nvGraphicFramePr>
        <p:xfrm>
          <a:off x="637825" y="139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{F3FCAB15-3AA5-4659-9FB8-2F6DC2F5EE83}</a:tableStyleId>
              </a:tblPr>
              <a:tblGrid>
                <a:gridCol w="1708200"/>
              </a:tblGrid>
              <a:tr h="568425"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Flash programm memory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890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0x0000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7886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Boot section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718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0x8000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4" name="Shape 144"/>
          <p:cNvGraphicFramePr/>
          <p:nvPr/>
        </p:nvGraphicFramePr>
        <p:xfrm>
          <a:off x="3485412" y="1410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{D6E0AE7F-EA4D-4E88-B492-33475F3FEC0E}</a:tableStyleId>
              </a:tblPr>
              <a:tblGrid>
                <a:gridCol w="1708200"/>
              </a:tblGrid>
              <a:tr h="56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SRAM data memory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217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0x0000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32 General purpose registers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255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0x0020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64 I/O Registers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255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0x0060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160 Extended I/O Registers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9064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0x0100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Internal SRAM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1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0x0900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" name="Shape 145"/>
          <p:cNvGraphicFramePr/>
          <p:nvPr/>
        </p:nvGraphicFramePr>
        <p:xfrm>
          <a:off x="6333000" y="140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{46AD1816-A272-4015-A57D-AF4F516936CF}</a:tableStyleId>
              </a:tblPr>
              <a:tblGrid>
                <a:gridCol w="1708200"/>
              </a:tblGrid>
              <a:tr h="56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EEPROM data memory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89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0x0000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1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0x0400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Загрузка программ во флеш Arduino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356875"/>
            <a:ext cx="4667250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Вариант подключения светодиодной ленты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87" y="1639775"/>
            <a:ext cx="4145824" cy="43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Управление светодиодной лентой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311700" y="1356875"/>
            <a:ext cx="39462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311700" y="1356875"/>
            <a:ext cx="8520599" cy="493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Serial Peripheral Interface (SPI)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Master In Slave Out (MISO) — вход ведущего выход ведомого,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используется для передачи данных от ведомого к ведущему.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Master Out Slave In (MOSI) — выход ведущего вход ведомого,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используется для передачи данных от ведущего к периферийным устройствам.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Serial Clock (SCK) — синхронизирующая линия,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синхросигнал генерируется ведущим устройством.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Передача данных RGB модулям</a:t>
            </a:r>
          </a:p>
        </p:txBody>
      </p:sp>
      <p:graphicFrame>
        <p:nvGraphicFramePr>
          <p:cNvPr id="170" name="Shape 170"/>
          <p:cNvGraphicFramePr/>
          <p:nvPr/>
        </p:nvGraphicFramePr>
        <p:xfrm>
          <a:off x="515650" y="135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{297880E5-59EA-44DD-B1CE-3D80344CC186}</a:tableStyleId>
              </a:tblPr>
              <a:tblGrid>
                <a:gridCol w="1324350"/>
                <a:gridCol w="917400"/>
                <a:gridCol w="917400"/>
                <a:gridCol w="917400"/>
                <a:gridCol w="917400"/>
                <a:gridCol w="917400"/>
                <a:gridCol w="917400"/>
                <a:gridCol w="917400"/>
              </a:tblGrid>
              <a:tr h="450375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Модуль N + 0</a:t>
                      </a: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Модуль N + 1</a:t>
                      </a: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Модуль N + 2</a:t>
                      </a:r>
                    </a:p>
                  </a:txBody>
                  <a:tcPr marT="91425" marB="91425" marR="91425" marL="91425"/>
                </a:tc>
                <a:tc hMerge="1"/>
              </a:tr>
              <a:tr h="4050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Байты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Цвет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Байты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Цвет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байты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Цвет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Байты</a:t>
                      </a:r>
                    </a:p>
                  </a:txBody>
                  <a:tcPr marT="91425" marB="91425" marR="91425" marL="91425"/>
                </a:tc>
              </a:tr>
              <a:tr h="6768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transfer(255)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255, 0, 0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transfer(255)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0, 255, 0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0, 255, 0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transfer(255)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0, 0, 255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0, 0, 255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0, 0, 255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76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transfer(0)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0, 0, 0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0, 0, 0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0, 0, 0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0, 0, 0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" name="Shape 171"/>
          <p:cNvSpPr txBox="1"/>
          <p:nvPr/>
        </p:nvSpPr>
        <p:spPr>
          <a:xfrm>
            <a:off x="551500" y="5789100"/>
            <a:ext cx="7588200" cy="62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/>
              <a:t>Сброс внутренних счетчиков - задержка 500uS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Код управления светодиодами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11700" y="1356875"/>
            <a:ext cx="7588200" cy="4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подключение библиотеки SPI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#include &lt;SPI.h&gt;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// настройка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SPI.begin();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SPI.setBitOrder(MSBFIRST);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SPI.setDataMode(SPI_MODE0);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SPI.setClockDivider(SPI_CLOCK_DIV16);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// сброс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delay(1);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// передача данных</a:t>
            </a:r>
          </a:p>
          <a:p>
            <a:pPr indent="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for(int i = 0; i &lt; 50 * 3; i++)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	SPI.transfer(255);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// завершение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SPI.end();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/>
              <a:t>Bluetooth модуль. HC-06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4100"/>
            <a:ext cx="3765050" cy="3765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Shape 184"/>
          <p:cNvGraphicFramePr/>
          <p:nvPr/>
        </p:nvGraphicFramePr>
        <p:xfrm>
          <a:off x="4818500" y="44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{6EDF7C47-3A26-4802-9B38-B4C8DA5BB998}</a:tableStyleId>
              </a:tblPr>
              <a:tblGrid>
                <a:gridCol w="2756225"/>
                <a:gridCol w="1398025"/>
              </a:tblGrid>
              <a:tr h="393550">
                <a:tc gridSpan="2"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Заводские настройки</a:t>
                      </a:r>
                    </a:p>
                  </a:txBody>
                  <a:tcPr marT="91425" marB="91425" marR="91425" marL="91425"/>
                </a:tc>
                <a:tc hMerge="1"/>
              </a:tr>
              <a:tr h="382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Скорость передачи данных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9600 бод</a:t>
                      </a:r>
                    </a:p>
                  </a:txBody>
                  <a:tcPr marT="91425" marB="91425" marR="91425" marL="91425"/>
                </a:tc>
              </a:tr>
              <a:tr h="382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Имя модуля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HС-06</a:t>
                      </a:r>
                    </a:p>
                  </a:txBody>
                  <a:tcPr marT="91425" marB="91425" marR="91425" marL="91425"/>
                </a:tc>
              </a:tr>
              <a:tr h="382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Пароль для подключения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1234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5" name="Shape 185"/>
          <p:cNvGraphicFramePr/>
          <p:nvPr/>
        </p:nvGraphicFramePr>
        <p:xfrm>
          <a:off x="4818487" y="1057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{632EF5F0-5ACD-444E-B5F7-D7B9CEE2154F}</a:tableStyleId>
              </a:tblPr>
              <a:tblGrid>
                <a:gridCol w="2731525"/>
                <a:gridCol w="1422750"/>
              </a:tblGrid>
              <a:tr h="37420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Характеристики</a:t>
                      </a:r>
                    </a:p>
                  </a:txBody>
                  <a:tcPr marT="91425" marB="91425" marR="91425" marL="91425"/>
                </a:tc>
                <a:tc hMerge="1"/>
              </a:tr>
              <a:tr h="36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Напряжение питания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3,3–6 В</a:t>
                      </a:r>
                    </a:p>
                  </a:txBody>
                  <a:tcPr marT="91425" marB="91425" marR="91425" marL="91425"/>
                </a:tc>
              </a:tr>
              <a:tr h="537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Максимальное входное напряжение логической единицы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5 В</a:t>
                      </a:r>
                    </a:p>
                  </a:txBody>
                  <a:tcPr marT="91425" marB="91425" marR="91425" marL="91425"/>
                </a:tc>
              </a:tr>
              <a:tr h="537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Выходное напряжение логической единицы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3,3 В</a:t>
                      </a:r>
                    </a:p>
                  </a:txBody>
                  <a:tcPr marT="91425" marB="91425" marR="91425" marL="91425"/>
                </a:tc>
              </a:tr>
              <a:tr h="36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Максимальный ток потребления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45 мА</a:t>
                      </a:r>
                    </a:p>
                  </a:txBody>
                  <a:tcPr marT="91425" marB="91425" marR="91425" marL="91425"/>
                </a:tc>
              </a:tr>
              <a:tr h="36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Скорость передачи данных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1200–1382400 бод</a:t>
                      </a:r>
                    </a:p>
                  </a:txBody>
                  <a:tcPr marT="91425" marB="91425" marR="91425" marL="91425"/>
                </a:tc>
              </a:tr>
              <a:tr h="537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Дальность связи при прямой видимости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ru" sz="1100">
                          <a:solidFill>
                            <a:schemeClr val="dk1"/>
                          </a:solidFill>
                        </a:rPr>
                        <a:t>30 м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Схема подключения Bluetooth модуля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389" y="1453775"/>
            <a:ext cx="6115225" cy="48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Обмен данными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64100" y="1600200"/>
            <a:ext cx="3726900" cy="3111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класс Serial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Serial.begin();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Serial.read();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Serial.write(...);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Serial.available();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Serial.end();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Shape 198"/>
          <p:cNvGrpSpPr/>
          <p:nvPr/>
        </p:nvGrpSpPr>
        <p:grpSpPr>
          <a:xfrm>
            <a:off x="5105400" y="1143000"/>
            <a:ext cx="2133599" cy="4267199"/>
            <a:chOff x="5410200" y="1219200"/>
            <a:chExt cx="2133599" cy="4267199"/>
          </a:xfrm>
        </p:grpSpPr>
        <p:sp>
          <p:nvSpPr>
            <p:cNvPr id="199" name="Shape 199"/>
            <p:cNvSpPr txBox="1"/>
            <p:nvPr/>
          </p:nvSpPr>
          <p:spPr>
            <a:xfrm>
              <a:off x="5410200" y="1219200"/>
              <a:ext cx="2133599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Протокол обмена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5410200" y="1676400"/>
              <a:ext cx="2113500" cy="6176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ru"/>
                <a:t>Заголовок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lang="ru">
                  <a:latin typeface="Courier New"/>
                  <a:ea typeface="Courier New"/>
                  <a:cs typeface="Courier New"/>
                  <a:sym typeface="Courier New"/>
                </a:rPr>
                <a:t>0x28, 0x39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5410200" y="2514600"/>
              <a:ext cx="2133599" cy="6095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Длина блока N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5410200" y="3200400"/>
              <a:ext cx="2133599" cy="6095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Данные блока N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5410200" y="3886200"/>
              <a:ext cx="2133599" cy="6095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Контрольная сумма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5410200" y="4876800"/>
              <a:ext cx="2133599" cy="609599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Блок нулевой длины</a:t>
              </a: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5410200" y="4495800"/>
              <a:ext cx="2133599" cy="30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. . .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Виртуальная машина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/>
              <a:t>Стековая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PUSH 10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PUSH 20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ADD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POP result</a:t>
            </a:r>
          </a:p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/>
              <a:t>Регистровая 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ADD R1, R2, R3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Что это такое</a:t>
            </a:r>
          </a:p>
        </p:txBody>
      </p:sp>
      <p:grpSp>
        <p:nvGrpSpPr>
          <p:cNvPr id="58" name="Shape 58"/>
          <p:cNvGrpSpPr/>
          <p:nvPr/>
        </p:nvGrpSpPr>
        <p:grpSpPr>
          <a:xfrm>
            <a:off x="6345375" y="3595777"/>
            <a:ext cx="1545474" cy="2708797"/>
            <a:chOff x="311700" y="3052202"/>
            <a:chExt cx="1545474" cy="2708797"/>
          </a:xfrm>
        </p:grpSpPr>
        <p:pic>
          <p:nvPicPr>
            <p:cNvPr id="59" name="Shape 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3052202"/>
              <a:ext cx="1545474" cy="231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60"/>
            <p:cNvSpPr txBox="1"/>
            <p:nvPr/>
          </p:nvSpPr>
          <p:spPr>
            <a:xfrm>
              <a:off x="406125" y="5370400"/>
              <a:ext cx="1356599" cy="390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Смартфон</a:t>
              </a:r>
            </a:p>
          </p:txBody>
        </p:sp>
      </p:grpSp>
      <p:grpSp>
        <p:nvGrpSpPr>
          <p:cNvPr id="61" name="Shape 61"/>
          <p:cNvGrpSpPr/>
          <p:nvPr/>
        </p:nvGrpSpPr>
        <p:grpSpPr>
          <a:xfrm>
            <a:off x="356975" y="3768919"/>
            <a:ext cx="2561700" cy="2535655"/>
            <a:chOff x="2726925" y="3200019"/>
            <a:chExt cx="2561700" cy="2535655"/>
          </a:xfrm>
        </p:grpSpPr>
        <p:pic>
          <p:nvPicPr>
            <p:cNvPr id="62" name="Shape 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26962" y="3200019"/>
              <a:ext cx="2561600" cy="203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63"/>
            <p:cNvSpPr txBox="1"/>
            <p:nvPr/>
          </p:nvSpPr>
          <p:spPr>
            <a:xfrm>
              <a:off x="2726925" y="5237075"/>
              <a:ext cx="2561700" cy="49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Arduino</a:t>
              </a:r>
            </a:p>
          </p:txBody>
        </p:sp>
      </p:grpSp>
      <p:grpSp>
        <p:nvGrpSpPr>
          <p:cNvPr id="64" name="Shape 64"/>
          <p:cNvGrpSpPr/>
          <p:nvPr/>
        </p:nvGrpSpPr>
        <p:grpSpPr>
          <a:xfrm>
            <a:off x="4739175" y="1142187"/>
            <a:ext cx="3360050" cy="2306712"/>
            <a:chOff x="4947550" y="593375"/>
            <a:chExt cx="3360050" cy="2306712"/>
          </a:xfrm>
        </p:grpSpPr>
        <p:pic>
          <p:nvPicPr>
            <p:cNvPr id="65" name="Shape 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7550" y="593375"/>
              <a:ext cx="3360050" cy="1560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Shape 66"/>
            <p:cNvSpPr txBox="1"/>
            <p:nvPr/>
          </p:nvSpPr>
          <p:spPr>
            <a:xfrm>
              <a:off x="5054825" y="2153387"/>
              <a:ext cx="3145499" cy="746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ru"/>
                <a:t>Адресуемые светодиодные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RGB модули</a:t>
              </a:r>
            </a:p>
          </p:txBody>
        </p:sp>
      </p:grpSp>
      <p:pic>
        <p:nvPicPr>
          <p:cNvPr id="67" name="Shape 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56875"/>
            <a:ext cx="3842299" cy="187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Shape 68"/>
          <p:cNvGrpSpPr/>
          <p:nvPr/>
        </p:nvGrpSpPr>
        <p:grpSpPr>
          <a:xfrm>
            <a:off x="3590850" y="3876921"/>
            <a:ext cx="2037050" cy="2427653"/>
            <a:chOff x="3411737" y="2230646"/>
            <a:chExt cx="2037050" cy="2427653"/>
          </a:xfrm>
        </p:grpSpPr>
        <p:sp>
          <p:nvSpPr>
            <p:cNvPr id="69" name="Shape 69"/>
            <p:cNvSpPr txBox="1"/>
            <p:nvPr/>
          </p:nvSpPr>
          <p:spPr>
            <a:xfrm>
              <a:off x="3411775" y="4267700"/>
              <a:ext cx="2037000" cy="390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ru"/>
                <a:t>Bluetooth</a:t>
              </a:r>
            </a:p>
          </p:txBody>
        </p:sp>
        <p:pic>
          <p:nvPicPr>
            <p:cNvPr id="70" name="Shape 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1737" y="2230646"/>
              <a:ext cx="2037050" cy="2037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Список команд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ERROR_,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ADD, SUB, MUL, DIV, NEG,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SIN, COS, EXP, SQRT, POW, ABS,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LOOP__, DELAY, TIME, RND, RET, END__,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GREATER, LOWER, EQ, NEQ,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SET_RGB, SET_GAMMA,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PUSH_BYTE, PUSH_SHORT, PUSH_INT, PUSH_FLOAT,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SHLEFT, SHRIGHT,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GET_R, GET_G, GET_B,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MEM_SET, MEM_GET,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MOD,</a:t>
            </a:r>
          </a:p>
          <a:p>
            <a:pPr lvl="0" rtl="0">
              <a:lnSpc>
                <a:spcPct val="16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SEND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Кодировка команд</a:t>
            </a:r>
          </a:p>
        </p:txBody>
      </p:sp>
      <p:graphicFrame>
        <p:nvGraphicFramePr>
          <p:cNvPr id="224" name="Shape 224"/>
          <p:cNvGraphicFramePr/>
          <p:nvPr/>
        </p:nvGraphicFramePr>
        <p:xfrm>
          <a:off x="689525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{CB2C1BB9-3F6D-4949-8694-27A481100834}</a:tableStyleId>
              </a:tblPr>
              <a:tblGrid>
                <a:gridCol w="2622550"/>
                <a:gridCol w="5147125"/>
              </a:tblGrid>
              <a:tr h="42815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Биты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Описание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5397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push variable (xxxxxx - index)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397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pop variable (xxxxxx - index)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397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xxxxxx - command code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96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0100xxxx xxxxxxxx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call xxxxxxxxxx subroutine jump addres (12bit)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3322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0101xxxx xxxxxxxx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goto xxxxxxxxxx jump addres (12bit)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58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ru"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0110xxxx xxxxxxxx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jump if zero xxxxxxxxxx addres (12bit)</a:t>
                      </a:r>
                    </a:p>
                  </a:txBody>
                  <a:tcPr marT="66675" marB="66675" marR="66675" marL="666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Распределение памяти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71650"/>
            <a:ext cx="83058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Способы отладки кода на Ардуино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/>
              <a:t>Serial.print();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Поморгать светодиодом на PIN13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http://www.embrio.io/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Код, эмулирующий устройства.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	SPI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	Serial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	EEPROM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Эмуляция SPI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536625"/>
            <a:ext cx="30638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SPIClass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transfer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draw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begin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setBitOrder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setDataMode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 setClockDivider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3500075" y="1536625"/>
            <a:ext cx="5116800" cy="297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void SPIClass::draw()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  for(int i = 0; i &lt; SPI.len / 3; i++) 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 	 COLORREF cr = RGB(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SPI.data[i * 3 + 0],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SPI.data[i * 3 + 1],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SPI.data[i * 3 + 2]);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 	 SetPixel(hdc, i * 4 + 10, 10, cr);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Эмуляция Serial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1536625"/>
            <a:ext cx="2406600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SerialClass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available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read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write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begin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2922650" y="1536625"/>
            <a:ext cx="5987400" cy="405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int SerialClass::read(void) 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if(pos &lt; len) {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pos++;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return buf[pos - 1];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    return -1;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SerialClass::</a:t>
            </a: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set(const char* data, int length) 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pos = 0;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len = length;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memcpy(buf, data, len);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Эмуляция EEPROM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536624"/>
            <a:ext cx="3508199" cy="4583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EEPROMClass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	read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write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3351275" y="1465550"/>
            <a:ext cx="4999199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unsigned char buf[EEPROM_SIZE];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unsigned char read(int pos){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return buf[pos];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void write(int pos, unsigned char value) {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buf[pos] = value;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Коссплатформенная отладка кода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#define MACHINE_MOCK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подключаем код скетча для ардуино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"sketch_lighths.ino"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char** argv) {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эмуляция передачи программы по блютусу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Serial.set("\x28\x39\x1c\...", 114 + 2 + 2 + 1);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стандартный цикл программы на ардуино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setup();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while(true) {</a:t>
            </a: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loop();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IDE на смартфоне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536625"/>
            <a:ext cx="4580400" cy="299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ru"/>
              <a:t>Желаемые функции: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ru"/>
              <a:t>компиляция программы в байт-код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ru"/>
              <a:t>передача байт-кода по блютусу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ru"/>
              <a:t>симуляция выполнения байт-кода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ru"/>
              <a:t>сохранение программ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ru"/>
              <a:t>форматирование и подсветка кода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981600" y="4792450"/>
            <a:ext cx="3240599" cy="151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/>
              <a:t>Google PlayMarket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 sz="1800" u="sng">
                <a:solidFill>
                  <a:schemeClr val="accent5"/>
                </a:solidFill>
                <a:hlinkClick r:id="rId3"/>
              </a:rPr>
              <a:t>https://goo.gl/OiPRtm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Light Machine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175" y="253675"/>
            <a:ext cx="3637599" cy="64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Схема грамматики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20400" y="1429350"/>
            <a:ext cx="7705799" cy="374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 ::= block{ ; block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block ::= variable = expression | system_function | keyword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expression := math_expression { relation_operator math_expression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math_expression ::= term { + | - term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term ::= factor { * | / factor 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factor ::= [-] const | variable | (expression) | function(expression)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IDE на смартфоне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008775" y="1458575"/>
            <a:ext cx="3240599" cy="151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/>
              <a:t>Google PlayMarket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 sz="1800" u="sng">
                <a:solidFill>
                  <a:schemeClr val="accent5"/>
                </a:solidFill>
                <a:hlinkClick r:id="rId3"/>
              </a:rPr>
              <a:t>https://goo.gl/OiPRtm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">
                <a:solidFill>
                  <a:schemeClr val="dk1"/>
                </a:solidFill>
              </a:rPr>
              <a:t>Light Machine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175" y="253675"/>
            <a:ext cx="3637599" cy="64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6075" y="30151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Типы токенов</a:t>
            </a:r>
          </a:p>
        </p:txBody>
      </p:sp>
      <p:graphicFrame>
        <p:nvGraphicFramePr>
          <p:cNvPr id="283" name="Shape 283"/>
          <p:cNvGraphicFramePr/>
          <p:nvPr/>
        </p:nvGraphicFramePr>
        <p:xfrm>
          <a:off x="1645575" y="176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{14E6B9DC-2B1A-4978-A705-CE14A8638A45}</a:tableStyleId>
              </a:tblPr>
              <a:tblGrid>
                <a:gridCol w="2829050"/>
                <a:gridCol w="2829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CONST_INTEGER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MUL_DIV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CONST_FLOAT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SEMICOLON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IDENTIFIER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ASSIGN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KEYWORD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OPEN_BRACE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COMMENT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CLOSE_BRACE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WHITE_SPACE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RELATION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SYSTEM_FUNCTION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OPEN_BRACKET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ADD_SUB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CLOSE_BRACKET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Список ключевых слов</a:t>
            </a:r>
          </a:p>
        </p:txBody>
      </p:sp>
      <p:graphicFrame>
        <p:nvGraphicFramePr>
          <p:cNvPr id="289" name="Shape 289"/>
          <p:cNvGraphicFramePr/>
          <p:nvPr/>
        </p:nvGraphicFramePr>
        <p:xfrm>
          <a:off x="517650" y="14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{2738E9CC-A61B-4745-88D7-67132F0B7CC1}</a:tableStyleId>
              </a:tblPr>
              <a:tblGrid>
                <a:gridCol w="1601500"/>
                <a:gridCol w="16015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Функции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Математические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Системные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sin(x)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delay(millis)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cos(x)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time()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exp(x)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rnd()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sqrt(x)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set(i, r, g, b)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pow(x, y)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gamma(x)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abs(x)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getr(i)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mod(x, y)</a:t>
                      </a: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getg(i)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getb(i)</a:t>
                      </a: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Shape 290"/>
          <p:cNvGraphicFramePr/>
          <p:nvPr/>
        </p:nvGraphicFramePr>
        <p:xfrm>
          <a:off x="4348200" y="14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{F40D0C65-5A99-4383-AF57-74D58E86BFE3}</a:tableStyleId>
              </a:tblPr>
              <a:tblGrid>
                <a:gridCol w="2089750"/>
                <a:gridCol w="1742875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Операторы</a:t>
                      </a: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if … then … endif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send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call … ret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shleft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while … do … repeat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shright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goto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end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array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Пример минимальной программы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11700" y="1356875"/>
            <a:ext cx="3357299" cy="46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0; g = 0; b = 0;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1 do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 = 0;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pos &lt; 50 do</a:t>
            </a: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set(pos, r, g, b);</a:t>
            </a: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delay(1);</a:t>
            </a:r>
          </a:p>
          <a:p>
            <a:pPr indent="0" lvl="0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 = pos + 1;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repeat;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= 255 * rnd();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 = 255 * rnd();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 = 255 * rnd();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send;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repeat;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3669000" y="1356875"/>
            <a:ext cx="2029500" cy="46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0 push byte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 pop v[0]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3 push byte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5 pop v[1]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6 push byte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8 pop v[2]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9 push byte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 jumpz 55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13 push byte 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 pop v[3]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16 push v[3]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 push byte 50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19 LOWER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jumpz 37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22 push v[3]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23 push v[0]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24 push v[1]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 push v[2]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26 SET_RGB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5850700" y="1356875"/>
            <a:ext cx="2029500" cy="465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27 push byte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29 DELAY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30 push v[3]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31 push byte 1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33 ADD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34 pop v[3]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35 goto 16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37 push byte 255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39 RND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40 MUL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41 pop v[0]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42 push byte 255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44 RND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45 MUL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46 pop v[1]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47 push byte 255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49 RND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 MUL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51 pop v[2]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52 SEND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53 goto 9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Экономия памяти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536630"/>
            <a:ext cx="6890700" cy="133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/>
              <a:t>Определение типа константы на этапе компиляции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05" name="Shape 305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{8D22EE37-8BF0-4F8D-8921-FE3204E5E2F5}</a:tableStyleId>
              </a:tblPr>
              <a:tblGrid>
                <a:gridCol w="2867575"/>
                <a:gridCol w="4371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Константа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Команда, Размер в байт-коде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Целое &lt; 255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PUSH_BYTE, 1 байт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Целое &lt; 65536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PUSH_SHORT, 2 байта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Целое &gt;= 65536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PUSH_INT, 4 байта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Значение с плавающей точкой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/>
                        <a:t>PUSH_FLOAT, 4 байта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Условные и безусловные переходы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536633"/>
            <a:ext cx="3955500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Безусловный переход на метку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Таблица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имя метки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адрес метки в коде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Таблица</a:t>
            </a:r>
          </a:p>
          <a:p>
            <a:pPr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адрес вызова в коде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имя метки</a:t>
            </a:r>
          </a:p>
        </p:txBody>
      </p:sp>
      <p:sp>
        <p:nvSpPr>
          <p:cNvPr id="312" name="Shape 312"/>
          <p:cNvSpPr txBox="1"/>
          <p:nvPr>
            <p:ph idx="2" type="body"/>
          </p:nvPr>
        </p:nvSpPr>
        <p:spPr>
          <a:xfrm>
            <a:off x="4572000" y="1540800"/>
            <a:ext cx="3955500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Условный переход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Сохранение позиции условного перехода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Разбор по грамматике prog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Ожидание токена endif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Запись адреса по соханенной позиции в п.1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Работа с блютусом на Андроиде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Пермишен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&lt;uses-permission android:name="android.permission.BLUETOOTH" /&gt;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&lt;uses-permission android:name="android.permission.BLUETOOTH_ADMIN" /&gt;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Получатель сообщений о состоянии bluetooth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public class BluetoothDeviceReciever extends BroadcastReceiver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UUID для создания сокета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UUID MY_UUID = UUID.fromString("00001101-0000-1000-8000-00805F9B34FB");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btSocket = device.createRfcommSocketToServiceRecord(MY_UUID);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btSocket.connect();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Форматирование и раскраска текста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public class Token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	 public final TokenType token;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	 public final String sequence;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	 public int beginPosition;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   	 public int endPosition;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"/>
              <a:t>Получение списка токенов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"/>
              <a:t>Сбор текста программы из списка токенов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ru"/>
              <a:t>Выставление Span`ов в тексте согласно позициям токенов.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Повторное использование кода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311700" y="1356875"/>
            <a:ext cx="7841699" cy="5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// файл ..\ArduinoLights\ArduinoPixels\jni\LightMachine.cpp</a:t>
            </a:r>
          </a:p>
          <a:p>
            <a:pPr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#include "../../sketch_lighths/LightMachine.h"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... lightMachine.init(data + DATA_OFFSET_VARIABLES, data + DATA_OFFSET_STACK);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... lightMachine.tick();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JNIEXPORT jint JNICALL Java_js_jni_code_NativeCalls_draw(JNIEnv *env, jclass, jintArray buf)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 unsigned char buff[SCREEN_PIXELS * 4];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 for (int i = 0; i &lt; SCREEN_PIXELS; i++) {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	 buff[i * 4 + 3] = 255;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	 buff[i * 4 + 2] = SPI.data[i * 3 + 0];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	 buff[i * 4 + 1] = SPI.data[i * 3 + 1];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	 buff[i * 4 + 0] = SPI.data[i * 3 + 2];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 env-&gt;SetIntArrayRegion(buf, 0, SCREEN_PIXELS, (signed int*) buff);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</a:p>
          <a:p>
            <a:pPr>
              <a:spcBef>
                <a:spcPts val="0"/>
              </a:spcBef>
              <a:buNone/>
            </a:pPr>
            <a:r>
              <a:rPr b="1" lang="ru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Демонстрация работы байт-кода</a:t>
            </a:r>
          </a:p>
        </p:txBody>
      </p:sp>
      <p:sp>
        <p:nvSpPr>
          <p:cNvPr id="336" name="Shape 336">
            <a:hlinkClick r:id="rId4"/>
          </p:cNvPr>
          <p:cNvSpPr/>
          <p:nvPr/>
        </p:nvSpPr>
        <p:spPr>
          <a:xfrm>
            <a:off x="2286000" y="171450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Второй вариант</a:t>
            </a:r>
          </a:p>
        </p:txBody>
      </p:sp>
      <p:sp>
        <p:nvSpPr>
          <p:cNvPr id="342" name="Shape 342">
            <a:hlinkClick r:id="rId4"/>
          </p:cNvPr>
          <p:cNvSpPr/>
          <p:nvPr/>
        </p:nvSpPr>
        <p:spPr>
          <a:xfrm>
            <a:off x="2286000" y="171450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Отладочная симуляция и передача на Arduino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3350400"/>
            <a:ext cx="48196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175" y="1855575"/>
            <a:ext cx="48196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Ссылки на ресурсы по теме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https://www.arduino.cc/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http://geektimes.ru/post/257770/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http://cxem.net/arduino/arduino26.php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http://robocraft.ru/blog/electronics/587.html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https://developers.google.com/</a:t>
            </a:r>
          </a:p>
          <a:p>
            <a:pPr rtl="0">
              <a:spcBef>
                <a:spcPts val="0"/>
              </a:spcBef>
              <a:buNone/>
            </a:pPr>
            <a:r>
              <a:rPr lang="ru"/>
              <a:t>Исходные коды проекта:</a:t>
            </a:r>
          </a:p>
          <a:p>
            <a:pPr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8"/>
              </a:rPr>
              <a:t>https://github.com/jauseg/ArduinoLights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Обычные светодиодные ленты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50" y="1356875"/>
            <a:ext cx="3649350" cy="36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65425" y="5127500"/>
            <a:ext cx="36492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SMD 3528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Однокристальный диод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Чередующиеся цвета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75" y="1356875"/>
            <a:ext cx="3649199" cy="36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811675" y="5181850"/>
            <a:ext cx="36492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SMD 5050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Трехкристальный диод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Вся лента светится одним, заданным</a:t>
            </a:r>
          </a:p>
          <a:p>
            <a:pPr lvl="0" rtl="0">
              <a:spcBef>
                <a:spcPts val="0"/>
              </a:spcBef>
              <a:buNone/>
            </a:pPr>
            <a:r>
              <a:rPr lang="ru"/>
              <a:t>цветом.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Адресуемые светодиодные ленты</a:t>
            </a:r>
          </a:p>
        </p:txBody>
      </p:sp>
      <p:grpSp>
        <p:nvGrpSpPr>
          <p:cNvPr id="100" name="Shape 100"/>
          <p:cNvGrpSpPr/>
          <p:nvPr/>
        </p:nvGrpSpPr>
        <p:grpSpPr>
          <a:xfrm>
            <a:off x="546729" y="4330773"/>
            <a:ext cx="3873832" cy="2488470"/>
            <a:chOff x="311700" y="1356875"/>
            <a:chExt cx="4136500" cy="2680675"/>
          </a:xfrm>
        </p:grpSpPr>
        <p:sp>
          <p:nvSpPr>
            <p:cNvPr id="101" name="Shape 101"/>
            <p:cNvSpPr txBox="1"/>
            <p:nvPr/>
          </p:nvSpPr>
          <p:spPr>
            <a:xfrm>
              <a:off x="791900" y="3428850"/>
              <a:ext cx="3176099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WS2812</a:t>
              </a:r>
            </a:p>
          </p:txBody>
        </p:sp>
        <p:pic>
          <p:nvPicPr>
            <p:cNvPr id="102" name="Shape 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356875"/>
              <a:ext cx="4136500" cy="2071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Shape 103"/>
          <p:cNvGrpSpPr/>
          <p:nvPr/>
        </p:nvGrpSpPr>
        <p:grpSpPr>
          <a:xfrm>
            <a:off x="4976988" y="4330733"/>
            <a:ext cx="3620264" cy="2527268"/>
            <a:chOff x="4741775" y="1265225"/>
            <a:chExt cx="4136500" cy="2811200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1775" y="1265225"/>
              <a:ext cx="4136500" cy="2202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Shape 105"/>
            <p:cNvSpPr txBox="1"/>
            <p:nvPr/>
          </p:nvSpPr>
          <p:spPr>
            <a:xfrm>
              <a:off x="5496475" y="3467725"/>
              <a:ext cx="2627099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WS2812B</a:t>
              </a:r>
            </a:p>
          </p:txBody>
        </p:sp>
      </p:grpSp>
      <p:grpSp>
        <p:nvGrpSpPr>
          <p:cNvPr id="106" name="Shape 106"/>
          <p:cNvGrpSpPr/>
          <p:nvPr/>
        </p:nvGrpSpPr>
        <p:grpSpPr>
          <a:xfrm>
            <a:off x="492624" y="1313324"/>
            <a:ext cx="8104800" cy="2986425"/>
            <a:chOff x="492624" y="1313324"/>
            <a:chExt cx="8104800" cy="2986425"/>
          </a:xfrm>
        </p:grpSpPr>
        <p:pic>
          <p:nvPicPr>
            <p:cNvPr id="107" name="Shape 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624" y="1313324"/>
              <a:ext cx="3802999" cy="2346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Shape 108"/>
            <p:cNvSpPr txBox="1"/>
            <p:nvPr/>
          </p:nvSpPr>
          <p:spPr>
            <a:xfrm>
              <a:off x="492624" y="3691050"/>
              <a:ext cx="81048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ru"/>
                <a:t>WS2801</a:t>
              </a:r>
            </a:p>
          </p:txBody>
        </p:sp>
      </p:grpSp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3050" y="1356875"/>
            <a:ext cx="4268150" cy="206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Светодиодные матрицы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62" y="1356875"/>
            <a:ext cx="6725675" cy="50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Arduino Nano v3.0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56875"/>
            <a:ext cx="3642950" cy="23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3753124"/>
            <a:ext cx="3642944" cy="239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" name="Shape 123"/>
          <p:cNvGraphicFramePr/>
          <p:nvPr/>
        </p:nvGraphicFramePr>
        <p:xfrm>
          <a:off x="3954650" y="177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{F5A33213-918B-406C-87E8-F2AE6D5093C6}</a:tableStyleId>
              </a:tblPr>
              <a:tblGrid>
                <a:gridCol w="2378350"/>
                <a:gridCol w="23783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Microcontroller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ATmega328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Operating Voltage (logic level)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5 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Input Voltage (recommended)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7-12 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Input Voltage (limits)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</a:rPr>
                        <a:t>6-20 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Digital I/O Pins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14 (6 provide PWM output)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Analog Input Pins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Flash Memory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32 KB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SRAM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2 KB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EEPROM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1 KB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Clock Speed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ru" sz="1200"/>
                        <a:t>16 MHz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"/>
              <a:t>Области применения Arduino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875"/>
            <a:ext cx="2049199" cy="19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50" y="1356875"/>
            <a:ext cx="2329874" cy="18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01546" y="3352000"/>
            <a:ext cx="1669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"/>
              <a:t>Управление сервоприводами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921275" y="3352000"/>
            <a:ext cx="18654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"/>
              <a:t>Сбор и обработка данных с датчиков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075" y="1500262"/>
            <a:ext cx="2846275" cy="15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874870" y="3352000"/>
            <a:ext cx="1790699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"/>
              <a:t>Управление ЖК дисплеями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4171525"/>
            <a:ext cx="4717504" cy="19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2775" y="4171525"/>
            <a:ext cx="3219026" cy="19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311700" y="6166650"/>
            <a:ext cx="8140199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"/>
              <a:t>Вывод изображения на экран телевизора (гуглить Arduino TV)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